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</p:sldMasterIdLst>
  <p:notesMasterIdLst>
    <p:notesMasterId r:id="rId14"/>
  </p:notesMasterIdLst>
  <p:handoutMasterIdLst>
    <p:handoutMasterId r:id="rId15"/>
  </p:handoutMasterIdLst>
  <p:sldIdLst>
    <p:sldId id="450" r:id="rId4"/>
    <p:sldId id="453" r:id="rId5"/>
    <p:sldId id="455" r:id="rId6"/>
    <p:sldId id="472" r:id="rId7"/>
    <p:sldId id="360" r:id="rId8"/>
    <p:sldId id="474" r:id="rId9"/>
    <p:sldId id="473" r:id="rId10"/>
    <p:sldId id="435" r:id="rId11"/>
    <p:sldId id="426" r:id="rId12"/>
    <p:sldId id="469" r:id="rId13"/>
  </p:sldIdLst>
  <p:sldSz cx="9144000" cy="6858000" type="screen4x3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99CCFF"/>
    <a:srgbClr val="CC3300"/>
    <a:srgbClr val="FF3399"/>
    <a:srgbClr val="0000FF"/>
    <a:srgbClr val="FFFF99"/>
    <a:srgbClr val="FF66FF"/>
    <a:srgbClr val="FF33CC"/>
    <a:srgbClr val="C0C0C0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1" autoAdjust="0"/>
    <p:restoredTop sz="90672" autoAdjust="0"/>
  </p:normalViewPr>
  <p:slideViewPr>
    <p:cSldViewPr>
      <p:cViewPr varScale="1">
        <p:scale>
          <a:sx n="71" d="100"/>
          <a:sy n="71" d="100"/>
        </p:scale>
        <p:origin x="174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-1997" y="-82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775" y="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pPr>
              <a:defRPr/>
            </a:pPr>
            <a:fld id="{06EBA43E-DDB3-46A6-9E66-8F044AA10D6E}" type="datetimeFigureOut">
              <a:rPr lang="en-US"/>
              <a:pPr>
                <a:defRPr/>
              </a:pPr>
              <a:t>10/9/2015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690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775" y="694690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pPr>
              <a:defRPr/>
            </a:pPr>
            <a:fld id="{17002591-90FF-4FD2-99F8-262E06C2B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9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775" y="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pPr>
              <a:defRPr/>
            </a:pPr>
            <a:fld id="{ECA7DD13-299D-4DDB-A357-2F8A28E3B2D3}" type="datetimeFigureOut">
              <a:rPr lang="en-US"/>
              <a:pPr>
                <a:defRPr/>
              </a:pPr>
              <a:t>10/9/2015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7688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438" y="3475038"/>
            <a:ext cx="7680325" cy="3292475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690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775" y="694690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pPr>
              <a:defRPr/>
            </a:pPr>
            <a:fld id="{57D765B3-A9A4-4B88-AEA1-FD46B6E89E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834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D765B3-A9A4-4B88-AEA1-FD46B6E89EA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81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D765B3-A9A4-4B88-AEA1-FD46B6E89EA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42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D765B3-A9A4-4B88-AEA1-FD46B6E89EA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685800" y="4572000"/>
            <a:ext cx="9144000" cy="762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372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372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A68F38-080C-454A-8F78-0CBB54783D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41B6D-4B8A-4B20-A053-D96FD51853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7B07E-4FBE-4C9E-8039-B9DAB13DB6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EBFB5B-EAE1-4288-9963-0D06AE70EF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A2C0FF-5DDC-4599-9385-FB26891F06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7BDB0-4738-4DDD-B3A3-2C1DE98930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4C55C-DD86-4496-8CBB-290DD5AF07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6594D-9129-4679-81C9-B12E781D9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E8600-455D-426C-8739-26B2EA10F5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F4901-4092-41D8-8A09-0DD0964B6A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372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372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511300"/>
            <a:ext cx="9144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096000"/>
            <a:ext cx="9144000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304695" y="6278880"/>
            <a:ext cx="839305" cy="5791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696D305-A50E-4734-827A-FA75DA6B84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2" r:id="rId2"/>
    <p:sldLayoutId id="2147483691" r:id="rId3"/>
    <p:sldLayoutId id="2147483690" r:id="rId4"/>
    <p:sldLayoutId id="2147483689" r:id="rId5"/>
    <p:sldLayoutId id="2147483688" r:id="rId6"/>
    <p:sldLayoutId id="2147483687" r:id="rId7"/>
    <p:sldLayoutId id="2147483686" r:id="rId8"/>
    <p:sldLayoutId id="2147483685" r:id="rId9"/>
    <p:sldLayoutId id="2147483684" r:id="rId10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511300"/>
            <a:ext cx="9144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096000"/>
            <a:ext cx="9144000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3" r:id="rId2"/>
    <p:sldLayoutId id="2147483702" r:id="rId3"/>
    <p:sldLayoutId id="2147483701" r:id="rId4"/>
    <p:sldLayoutId id="2147483700" r:id="rId5"/>
    <p:sldLayoutId id="2147483699" r:id="rId6"/>
    <p:sldLayoutId id="2147483698" r:id="rId7"/>
    <p:sldLayoutId id="2147483697" r:id="rId8"/>
    <p:sldLayoutId id="2147483696" r:id="rId9"/>
    <p:sldLayoutId id="2147483695" r:id="rId10"/>
    <p:sldLayoutId id="214748369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://www.la-press.com/journal.php?journal_id=4&amp;tab=volume#issue741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://www.la-press.com/journal-biomarker-insights-j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dx.doi.org/10.4137/BMI.S2951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31"/>
          <p:cNvSpPr>
            <a:spLocks noChangeArrowheads="1"/>
          </p:cNvSpPr>
          <p:nvPr/>
        </p:nvSpPr>
        <p:spPr bwMode="auto">
          <a:xfrm>
            <a:off x="708660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5298" name="Text Box 31"/>
          <p:cNvSpPr txBox="1">
            <a:spLocks noChangeArrowheads="1"/>
          </p:cNvSpPr>
          <p:nvPr/>
        </p:nvSpPr>
        <p:spPr bwMode="auto">
          <a:xfrm>
            <a:off x="0" y="-63282"/>
            <a:ext cx="92202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 smtClean="0">
                <a:solidFill>
                  <a:srgbClr val="3399FF"/>
                </a:solidFill>
              </a:rPr>
              <a:t>Large longitudinal studies may be required to identify small phenotypic and environmental effects</a:t>
            </a:r>
          </a:p>
          <a:p>
            <a:pPr>
              <a:spcBef>
                <a:spcPct val="50000"/>
              </a:spcBef>
            </a:pPr>
            <a:endParaRPr lang="en-US" sz="3200" b="1" dirty="0">
              <a:solidFill>
                <a:srgbClr val="3399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51" y="1143000"/>
            <a:ext cx="3552381" cy="9619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576" y="6553569"/>
            <a:ext cx="21923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http://teddy.epi.usf.edu/TEDDY/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61" y="2209800"/>
            <a:ext cx="8161905" cy="1247619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52400" y="3581400"/>
            <a:ext cx="8890000" cy="3097213"/>
            <a:chOff x="152400" y="3581400"/>
            <a:chExt cx="8890000" cy="3097213"/>
          </a:xfrm>
        </p:grpSpPr>
        <p:sp>
          <p:nvSpPr>
            <p:cNvPr id="11" name="Rounded Rectangle 35"/>
            <p:cNvSpPr>
              <a:spLocks noChangeArrowheads="1"/>
            </p:cNvSpPr>
            <p:nvPr/>
          </p:nvSpPr>
          <p:spPr bwMode="auto">
            <a:xfrm>
              <a:off x="152400" y="3581400"/>
              <a:ext cx="8890000" cy="422275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25400">
              <a:solidFill>
                <a:srgbClr val="CCCCCC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800" b="1">
                  <a:solidFill>
                    <a:srgbClr val="FF3300"/>
                  </a:solidFill>
                </a:rPr>
                <a:t>TEDDY: The Environmental Determinants of Type 1 Diabetes in the Young</a:t>
              </a: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853396" y="4192540"/>
              <a:ext cx="361413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>
                  <a:solidFill>
                    <a:schemeClr val="bg1"/>
                  </a:solidFill>
                </a:rPr>
                <a:t>multi-</a:t>
              </a:r>
              <a:r>
                <a:rPr lang="en-US" b="1" dirty="0" err="1">
                  <a:solidFill>
                    <a:schemeClr val="bg1"/>
                  </a:solidFill>
                </a:rPr>
                <a:t>Omic</a:t>
              </a:r>
              <a:r>
                <a:rPr lang="en-US" b="1" dirty="0">
                  <a:solidFill>
                    <a:schemeClr val="bg1"/>
                  </a:solidFill>
                </a:rPr>
                <a:t> longitudinal study involving &gt; 15,000 samples acquired over 3 </a:t>
              </a:r>
              <a:r>
                <a:rPr lang="en-US" b="1" dirty="0" err="1">
                  <a:solidFill>
                    <a:schemeClr val="bg1"/>
                  </a:solidFill>
                </a:rPr>
                <a:t>yrs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52400" y="4648200"/>
              <a:ext cx="5432425" cy="2030413"/>
              <a:chOff x="228600" y="4178623"/>
              <a:chExt cx="5432425" cy="2030413"/>
            </a:xfrm>
          </p:grpSpPr>
          <p:grpSp>
            <p:nvGrpSpPr>
              <p:cNvPr id="14" name="Group 31"/>
              <p:cNvGrpSpPr>
                <a:grpSpLocks/>
              </p:cNvGrpSpPr>
              <p:nvPr/>
            </p:nvGrpSpPr>
            <p:grpSpPr bwMode="auto">
              <a:xfrm>
                <a:off x="228600" y="4178623"/>
                <a:ext cx="5432425" cy="1730375"/>
                <a:chOff x="144" y="3120"/>
                <a:chExt cx="3422" cy="1090"/>
              </a:xfrm>
            </p:grpSpPr>
            <p:pic>
              <p:nvPicPr>
                <p:cNvPr id="18" name="Picture 29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144" y="3120"/>
                  <a:ext cx="3422" cy="10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9" name="Line 30"/>
                <p:cNvSpPr>
                  <a:spLocks noChangeShapeType="1"/>
                </p:cNvSpPr>
                <p:nvPr/>
              </p:nvSpPr>
              <p:spPr bwMode="auto">
                <a:xfrm>
                  <a:off x="369" y="4191"/>
                  <a:ext cx="3168" cy="0"/>
                </a:xfrm>
                <a:prstGeom prst="line">
                  <a:avLst/>
                </a:prstGeom>
                <a:noFill/>
                <a:ln w="57150">
                  <a:solidFill>
                    <a:srgbClr val="00FF99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" name="Text Box 157"/>
              <p:cNvSpPr txBox="1">
                <a:spLocks noChangeArrowheads="1"/>
              </p:cNvSpPr>
              <p:nvPr/>
            </p:nvSpPr>
            <p:spPr bwMode="auto">
              <a:xfrm>
                <a:off x="2495550" y="5842323"/>
                <a:ext cx="228600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 b="1" dirty="0">
                    <a:solidFill>
                      <a:srgbClr val="00FF99"/>
                    </a:solidFill>
                  </a:rPr>
                  <a:t>Time</a:t>
                </a:r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052" y="1415115"/>
            <a:ext cx="4403352" cy="563976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410201" y="4214445"/>
            <a:ext cx="3318066" cy="2338755"/>
            <a:chOff x="5410201" y="4214445"/>
            <a:chExt cx="3318066" cy="2338755"/>
          </a:xfrm>
        </p:grpSpPr>
        <p:grpSp>
          <p:nvGrpSpPr>
            <p:cNvPr id="9" name="Group 8"/>
            <p:cNvGrpSpPr/>
            <p:nvPr/>
          </p:nvGrpSpPr>
          <p:grpSpPr>
            <a:xfrm>
              <a:off x="5945892" y="4571999"/>
              <a:ext cx="2522538" cy="1981201"/>
              <a:chOff x="6172200" y="4102423"/>
              <a:chExt cx="2522538" cy="1981201"/>
            </a:xfrm>
          </p:grpSpPr>
          <p:pic>
            <p:nvPicPr>
              <p:cNvPr id="12" name="Picture 156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6172200" y="4323086"/>
                <a:ext cx="2522538" cy="1760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Text Box 157"/>
              <p:cNvSpPr txBox="1">
                <a:spLocks noChangeArrowheads="1"/>
              </p:cNvSpPr>
              <p:nvPr/>
            </p:nvSpPr>
            <p:spPr bwMode="auto">
              <a:xfrm>
                <a:off x="6172200" y="4102423"/>
                <a:ext cx="1143000" cy="641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3600" b="1" dirty="0">
                    <a:solidFill>
                      <a:srgbClr val="00FF99"/>
                    </a:solidFill>
                  </a:rPr>
                  <a:t>Time</a:t>
                </a:r>
              </a:p>
            </p:txBody>
          </p:sp>
        </p:grpSp>
        <p:sp>
          <p:nvSpPr>
            <p:cNvPr id="23" name="Text Box 18"/>
            <p:cNvSpPr txBox="1">
              <a:spLocks noChangeArrowheads="1"/>
            </p:cNvSpPr>
            <p:nvPr/>
          </p:nvSpPr>
          <p:spPr bwMode="auto">
            <a:xfrm>
              <a:off x="5410201" y="4214445"/>
              <a:ext cx="331806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chemeClr val="bg1"/>
                  </a:solidFill>
                </a:rPr>
                <a:t>Analytical batch effects can hide smaller biological effects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064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0" y="0"/>
            <a:ext cx="8686800" cy="7478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3399FF"/>
                </a:solidFill>
                <a:latin typeface="Calibri" pitchFamily="34" charset="0"/>
              </a:rPr>
              <a:t>Questions?</a:t>
            </a:r>
          </a:p>
          <a:p>
            <a:r>
              <a:rPr lang="en-US" sz="4000" b="1" dirty="0" smtClean="0">
                <a:solidFill>
                  <a:schemeClr val="bg1"/>
                </a:solidFill>
                <a:latin typeface="Calibri" pitchFamily="34" charset="0"/>
              </a:rPr>
              <a:t>dgrapov@gmail.com</a:t>
            </a:r>
          </a:p>
          <a:p>
            <a:endParaRPr lang="en-US" sz="4000" b="1" dirty="0" smtClean="0">
              <a:solidFill>
                <a:schemeClr val="bg1"/>
              </a:solidFill>
            </a:endParaRPr>
          </a:p>
          <a:p>
            <a:r>
              <a:rPr lang="en-US" sz="4000" b="1" dirty="0" smtClean="0">
                <a:solidFill>
                  <a:srgbClr val="3399FF"/>
                </a:solidFill>
                <a:latin typeface="Calibri" pitchFamily="34" charset="0"/>
              </a:rPr>
              <a:t>More information: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https://imdevsoftware.wordpress.com</a:t>
            </a:r>
            <a:r>
              <a:rPr lang="en-US" sz="4000" b="1" dirty="0" smtClean="0">
                <a:solidFill>
                  <a:schemeClr val="bg1"/>
                </a:solidFill>
              </a:rPr>
              <a:t>/</a:t>
            </a:r>
          </a:p>
          <a:p>
            <a:endParaRPr lang="en-US" sz="4000" b="1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4000" b="1" dirty="0" smtClean="0">
                <a:solidFill>
                  <a:srgbClr val="3399FF"/>
                </a:solidFill>
              </a:rPr>
              <a:t>Software: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https://</a:t>
            </a:r>
            <a:r>
              <a:rPr lang="en-US" sz="4000" b="1" dirty="0" smtClean="0">
                <a:solidFill>
                  <a:schemeClr val="bg1"/>
                </a:solidFill>
              </a:rPr>
              <a:t>github.com/dgrapov</a:t>
            </a:r>
          </a:p>
          <a:p>
            <a:endParaRPr lang="en-US" sz="4000" b="1" dirty="0" smtClean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4000" b="1" dirty="0" smtClean="0">
                <a:solidFill>
                  <a:srgbClr val="3399FF"/>
                </a:solidFill>
              </a:rPr>
              <a:t>Hire me:</a:t>
            </a:r>
          </a:p>
          <a:p>
            <a:r>
              <a:rPr lang="en-US" sz="4000" b="1" dirty="0" smtClean="0">
                <a:solidFill>
                  <a:schemeClr val="bg1"/>
                </a:solidFill>
              </a:rPr>
              <a:t>createdatasol@gmail.com</a:t>
            </a:r>
          </a:p>
          <a:p>
            <a:endParaRPr lang="en-US" sz="4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942" y="152400"/>
            <a:ext cx="2539682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31"/>
          <p:cNvSpPr>
            <a:spLocks noChangeArrowheads="1"/>
          </p:cNvSpPr>
          <p:nvPr/>
        </p:nvSpPr>
        <p:spPr bwMode="auto">
          <a:xfrm>
            <a:off x="708660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5298" name="Text Box 31"/>
          <p:cNvSpPr txBox="1">
            <a:spLocks noChangeArrowheads="1"/>
          </p:cNvSpPr>
          <p:nvPr/>
        </p:nvSpPr>
        <p:spPr bwMode="auto">
          <a:xfrm>
            <a:off x="0" y="0"/>
            <a:ext cx="9144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600" b="1" dirty="0" smtClean="0">
                <a:solidFill>
                  <a:srgbClr val="3399FF"/>
                </a:solidFill>
              </a:rPr>
              <a:t>Data normalization may require a combination of approaches</a:t>
            </a:r>
          </a:p>
        </p:txBody>
      </p:sp>
      <p:sp>
        <p:nvSpPr>
          <p:cNvPr id="40" name="TextBox 1"/>
          <p:cNvSpPr txBox="1">
            <a:spLocks noChangeArrowheads="1"/>
          </p:cNvSpPr>
          <p:nvPr/>
        </p:nvSpPr>
        <p:spPr bwMode="auto">
          <a:xfrm>
            <a:off x="114300" y="568613"/>
            <a:ext cx="89154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alibri" pitchFamily="34" charset="0"/>
              </a:rPr>
              <a:t>Internal </a:t>
            </a:r>
            <a:r>
              <a:rPr lang="en-US" sz="2600" b="1" dirty="0" smtClean="0">
                <a:solidFill>
                  <a:schemeClr val="bg1"/>
                </a:solidFill>
                <a:latin typeface="Calibri" pitchFamily="34" charset="0"/>
              </a:rPr>
              <a:t>standard (ISTD) based normalization may not fully remove analytical batch effects</a:t>
            </a:r>
            <a:endParaRPr lang="en-US" sz="26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9527"/>
            <a:ext cx="2895600" cy="25766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05189"/>
            <a:ext cx="2459162" cy="2400411"/>
          </a:xfrm>
          <a:prstGeom prst="rect">
            <a:avLst/>
          </a:prstGeom>
        </p:spPr>
      </p:pic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3581400" y="1870407"/>
            <a:ext cx="5181600" cy="4240466"/>
            <a:chOff x="3581400" y="1550734"/>
            <a:chExt cx="5181600" cy="4240466"/>
          </a:xfrm>
        </p:grpSpPr>
        <p:pic>
          <p:nvPicPr>
            <p:cNvPr id="3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2743200"/>
              <a:ext cx="5181600" cy="30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3833781" y="1550734"/>
              <a:ext cx="480060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rgbClr val="00FF99"/>
                  </a:solidFill>
                </a:rPr>
                <a:t>Analytical replicate-based </a:t>
              </a:r>
              <a:r>
                <a:rPr lang="en-US" altLang="en-US" sz="2000" b="1" dirty="0" smtClean="0"/>
                <a:t>normalizations </a:t>
              </a:r>
              <a:r>
                <a:rPr lang="en-US" altLang="en-US" sz="2000" b="1" dirty="0"/>
                <a:t>can be used to estimate and remove </a:t>
              </a:r>
              <a:r>
                <a:rPr lang="en-US" altLang="en-US" sz="2000" b="1" dirty="0">
                  <a:solidFill>
                    <a:srgbClr val="3399FF"/>
                  </a:solidFill>
                </a:rPr>
                <a:t>analytical variance</a:t>
              </a:r>
            </a:p>
          </p:txBody>
        </p:sp>
        <p:sp>
          <p:nvSpPr>
            <p:cNvPr id="33" name="Rectangle 4"/>
            <p:cNvSpPr>
              <a:spLocks noChangeArrowheads="1"/>
            </p:cNvSpPr>
            <p:nvPr/>
          </p:nvSpPr>
          <p:spPr bwMode="auto">
            <a:xfrm>
              <a:off x="4137025" y="2706688"/>
              <a:ext cx="1344613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bg1">
                      <a:lumMod val="85000"/>
                    </a:schemeClr>
                  </a:solidFill>
                  <a:ea typeface="+mn-ea"/>
                </a:rPr>
                <a:t>Raw Data</a:t>
              </a:r>
            </a:p>
          </p:txBody>
        </p:sp>
        <p:sp>
          <p:nvSpPr>
            <p:cNvPr id="34" name="Rectangle 4"/>
            <p:cNvSpPr>
              <a:spLocks noChangeArrowheads="1"/>
            </p:cNvSpPr>
            <p:nvPr/>
          </p:nvSpPr>
          <p:spPr bwMode="auto">
            <a:xfrm>
              <a:off x="6324600" y="2724150"/>
              <a:ext cx="22860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bg1">
                      <a:lumMod val="85000"/>
                    </a:schemeClr>
                  </a:solidFill>
                  <a:ea typeface="+mn-ea"/>
                </a:rPr>
                <a:t>Normalized Data</a:t>
              </a:r>
            </a:p>
          </p:txBody>
        </p:sp>
        <p:sp>
          <p:nvSpPr>
            <p:cNvPr id="35" name="Right Arrow 34"/>
            <p:cNvSpPr/>
            <p:nvPr/>
          </p:nvSpPr>
          <p:spPr>
            <a:xfrm>
              <a:off x="5794375" y="2746375"/>
              <a:ext cx="457200" cy="322263"/>
            </a:xfrm>
            <a:prstGeom prst="rightArrow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0"/>
                </a:spcBef>
                <a:defRPr/>
              </a:pPr>
              <a:endParaRPr lang="en-US" sz="36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52813" y="3596273"/>
            <a:ext cx="2971800" cy="2804527"/>
            <a:chOff x="3452813" y="3276600"/>
            <a:chExt cx="2971800" cy="2804527"/>
          </a:xfrm>
        </p:grpSpPr>
        <p:grpSp>
          <p:nvGrpSpPr>
            <p:cNvPr id="37" name="Group 4"/>
            <p:cNvGrpSpPr>
              <a:grpSpLocks/>
            </p:cNvGrpSpPr>
            <p:nvPr/>
          </p:nvGrpSpPr>
          <p:grpSpPr bwMode="auto">
            <a:xfrm>
              <a:off x="3452813" y="3276600"/>
              <a:ext cx="2971800" cy="2514600"/>
              <a:chOff x="9296400" y="4320123"/>
              <a:chExt cx="2971800" cy="2514600"/>
            </a:xfrm>
          </p:grpSpPr>
          <p:pic>
            <p:nvPicPr>
              <p:cNvPr id="38" name="Picture 2" descr="C:\Users\dgrapov\Dropbox\Metabolomics Core\Projects\TEDDY\Normalizations\loess_norm50.gif"/>
              <p:cNvPicPr>
                <a:picLocks noChangeAspect="1" noChangeArrowheads="1" noCrop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6400" y="4320123"/>
                <a:ext cx="2514600" cy="2514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Rectangle 4"/>
              <p:cNvSpPr>
                <a:spLocks noChangeArrowheads="1"/>
              </p:cNvSpPr>
              <p:nvPr/>
            </p:nvSpPr>
            <p:spPr bwMode="auto">
              <a:xfrm>
                <a:off x="10478340" y="4758073"/>
                <a:ext cx="137054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2000" b="1">
                    <a:solidFill>
                      <a:srgbClr val="FF0000"/>
                    </a:solidFill>
                  </a:rPr>
                  <a:t>Samples</a:t>
                </a:r>
              </a:p>
            </p:txBody>
          </p:sp>
          <p:sp>
            <p:nvSpPr>
              <p:cNvPr id="43" name="Rectangle 4"/>
              <p:cNvSpPr>
                <a:spLocks noChangeArrowheads="1"/>
              </p:cNvSpPr>
              <p:nvPr/>
            </p:nvSpPr>
            <p:spPr bwMode="auto">
              <a:xfrm>
                <a:off x="10478340" y="5105400"/>
                <a:ext cx="17898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2000" b="1">
                    <a:solidFill>
                      <a:schemeClr val="tx1"/>
                    </a:solidFill>
                  </a:rPr>
                  <a:t>QCs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4360081" y="5742573"/>
              <a:ext cx="70006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 smtClean="0">
                  <a:solidFill>
                    <a:schemeClr val="bg1"/>
                  </a:solidFill>
                </a:rPr>
                <a:t>LOESS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04800" y="4061877"/>
            <a:ext cx="2740149" cy="2796123"/>
            <a:chOff x="304800" y="4061877"/>
            <a:chExt cx="2740149" cy="2796123"/>
          </a:xfrm>
        </p:grpSpPr>
        <p:sp>
          <p:nvSpPr>
            <p:cNvPr id="3" name="Rectangle 2"/>
            <p:cNvSpPr/>
            <p:nvPr/>
          </p:nvSpPr>
          <p:spPr>
            <a:xfrm>
              <a:off x="304800" y="4061877"/>
              <a:ext cx="2740149" cy="279612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973" y="4214554"/>
              <a:ext cx="1618602" cy="2643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862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336" y="104001"/>
            <a:ext cx="9122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 smtClean="0">
                <a:solidFill>
                  <a:srgbClr val="3399FF"/>
                </a:solidFill>
              </a:rPr>
              <a:t>Omic</a:t>
            </a:r>
            <a:r>
              <a:rPr lang="en-US" sz="3600" b="1" dirty="0" smtClean="0">
                <a:solidFill>
                  <a:srgbClr val="3399FF"/>
                </a:solidFill>
              </a:rPr>
              <a:t>’ data integration strategies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-5558" y="6598023"/>
            <a:ext cx="45624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>
                <a:solidFill>
                  <a:schemeClr val="bg1"/>
                </a:solidFill>
                <a:latin typeface="Georgia" panose="02040502050405020303" pitchFamily="18" charset="0"/>
                <a:hlinkClick r:id="rId2"/>
              </a:rPr>
              <a:t>Biomarker Insights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 </a:t>
            </a:r>
            <a:r>
              <a:rPr lang="en-US" u="sng" dirty="0">
                <a:solidFill>
                  <a:schemeClr val="bg1"/>
                </a:solidFill>
                <a:latin typeface="Georgia" panose="02040502050405020303" pitchFamily="18" charset="0"/>
                <a:hlinkClick r:id="rId3"/>
              </a:rPr>
              <a:t>2015:Suppl. 4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 </a:t>
            </a:r>
            <a:r>
              <a:rPr lang="en-US" dirty="0" smtClean="0">
                <a:solidFill>
                  <a:schemeClr val="bg1"/>
                </a:solidFill>
                <a:latin typeface="Georgia" panose="02040502050405020303" pitchFamily="18" charset="0"/>
              </a:rPr>
              <a:t>1-6 </a:t>
            </a:r>
            <a:r>
              <a:rPr lang="en-US" dirty="0">
                <a:solidFill>
                  <a:schemeClr val="bg1"/>
                </a:solidFill>
              </a:rPr>
              <a:t>DOI: </a:t>
            </a:r>
            <a:r>
              <a:rPr lang="en-US" u="sng" dirty="0">
                <a:solidFill>
                  <a:schemeClr val="bg1"/>
                </a:solidFill>
                <a:hlinkClick r:id="rId4"/>
              </a:rPr>
              <a:t>10.4137/BMI.S29511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463318" y="3200400"/>
            <a:ext cx="2037958" cy="3062243"/>
            <a:chOff x="6463318" y="3612919"/>
            <a:chExt cx="2037958" cy="3062243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463318" y="4637203"/>
              <a:ext cx="2037958" cy="2037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 Box 143"/>
            <p:cNvSpPr txBox="1">
              <a:spLocks noChangeArrowheads="1"/>
            </p:cNvSpPr>
            <p:nvPr/>
          </p:nvSpPr>
          <p:spPr bwMode="auto">
            <a:xfrm>
              <a:off x="6463318" y="3612919"/>
              <a:ext cx="167639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1" dirty="0" smtClean="0">
                  <a:solidFill>
                    <a:schemeClr val="bg1"/>
                  </a:solidFill>
                </a:rPr>
                <a:t>Empirical correlation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704822" y="3200400"/>
            <a:ext cx="1933978" cy="3183435"/>
            <a:chOff x="3704822" y="3612919"/>
            <a:chExt cx="1933978" cy="3183435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704822" y="4431701"/>
              <a:ext cx="1933978" cy="2364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43"/>
            <p:cNvSpPr txBox="1">
              <a:spLocks noChangeArrowheads="1"/>
            </p:cNvSpPr>
            <p:nvPr/>
          </p:nvSpPr>
          <p:spPr bwMode="auto">
            <a:xfrm>
              <a:off x="3704824" y="3612919"/>
              <a:ext cx="167639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1" dirty="0" smtClean="0">
                  <a:solidFill>
                    <a:schemeClr val="bg1"/>
                  </a:solidFill>
                </a:rPr>
                <a:t>Network based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3117" y="3200400"/>
            <a:ext cx="2209240" cy="3062243"/>
            <a:chOff x="663117" y="3612919"/>
            <a:chExt cx="2209240" cy="306224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2746" y="4427219"/>
              <a:ext cx="1989982" cy="2247943"/>
            </a:xfrm>
            <a:prstGeom prst="rect">
              <a:avLst/>
            </a:prstGeom>
          </p:spPr>
        </p:pic>
        <p:sp>
          <p:nvSpPr>
            <p:cNvPr id="10" name="Text Box 143"/>
            <p:cNvSpPr txBox="1">
              <a:spLocks noChangeArrowheads="1"/>
            </p:cNvSpPr>
            <p:nvPr/>
          </p:nvSpPr>
          <p:spPr bwMode="auto">
            <a:xfrm>
              <a:off x="663117" y="3612919"/>
              <a:ext cx="220924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1" dirty="0" smtClean="0">
                  <a:solidFill>
                    <a:schemeClr val="bg1"/>
                  </a:solidFill>
                </a:rPr>
                <a:t>Biochemical pathway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558" y="895969"/>
            <a:ext cx="9149558" cy="1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2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 txBox="1">
            <a:spLocks noChangeArrowheads="1"/>
          </p:cNvSpPr>
          <p:nvPr/>
        </p:nvSpPr>
        <p:spPr bwMode="auto">
          <a:xfrm>
            <a:off x="0" y="0"/>
            <a:ext cx="944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b="1" dirty="0" smtClean="0">
                <a:solidFill>
                  <a:srgbClr val="3399FF"/>
                </a:solidFill>
              </a:rPr>
              <a:t>Pathway analysis</a:t>
            </a:r>
            <a:endParaRPr lang="en-US" sz="3600" b="1" dirty="0">
              <a:solidFill>
                <a:srgbClr val="3399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65" y="685800"/>
            <a:ext cx="8610600" cy="615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9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71600"/>
            <a:ext cx="9144000" cy="539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2" name="Rectangle 2"/>
          <p:cNvSpPr txBox="1">
            <a:spLocks noChangeArrowheads="1"/>
          </p:cNvSpPr>
          <p:nvPr/>
        </p:nvSpPr>
        <p:spPr bwMode="auto">
          <a:xfrm>
            <a:off x="0" y="0"/>
            <a:ext cx="944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b="1" dirty="0" smtClean="0">
                <a:solidFill>
                  <a:srgbClr val="3399FF"/>
                </a:solidFill>
              </a:rPr>
              <a:t>Metabolomic network analysis</a:t>
            </a:r>
            <a:endParaRPr lang="en-US" sz="3600" b="1" dirty="0">
              <a:solidFill>
                <a:srgbClr val="3399FF"/>
              </a:solidFill>
            </a:endParaRPr>
          </a:p>
        </p:txBody>
      </p:sp>
      <p:pic>
        <p:nvPicPr>
          <p:cNvPr id="5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649941"/>
            <a:ext cx="8175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689804"/>
            <a:ext cx="2857143" cy="571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31376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3600" b="1" dirty="0" err="1" smtClean="0">
                <a:solidFill>
                  <a:srgbClr val="3399FF"/>
                </a:solidFill>
                <a:ea typeface="ＭＳ Ｐゴシック" pitchFamily="34" charset="-128"/>
              </a:rPr>
              <a:t>MetaMapR</a:t>
            </a:r>
            <a:r>
              <a:rPr lang="en-US" sz="3600" b="1" dirty="0" smtClean="0">
                <a:solidFill>
                  <a:schemeClr val="bg1"/>
                </a:solidFill>
                <a:ea typeface="ＭＳ Ｐゴシック" pitchFamily="34" charset="-128"/>
              </a:rPr>
              <a:t>: Metabolomic network calculation</a:t>
            </a:r>
            <a:endParaRPr lang="en-US" sz="3600" b="1" dirty="0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7" y="788894"/>
            <a:ext cx="9121453" cy="47519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73225"/>
            <a:ext cx="663348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rgbClr val="33CCFF"/>
                </a:solidFill>
                <a:ea typeface="ＭＳ Ｐゴシック" pitchFamily="34" charset="-128"/>
              </a:rPr>
              <a:t>http://dgrapov.github.io/MetaMapR/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79" y="3040600"/>
            <a:ext cx="1920875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7934" y="3765815"/>
            <a:ext cx="944563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7379" y="4801908"/>
            <a:ext cx="22256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76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495"/>
          <a:stretch/>
        </p:blipFill>
        <p:spPr>
          <a:xfrm>
            <a:off x="76200" y="457200"/>
            <a:ext cx="6553200" cy="5971117"/>
          </a:xfrm>
          <a:prstGeom prst="rect">
            <a:avLst/>
          </a:prstGeom>
        </p:spPr>
      </p:pic>
      <p:sp>
        <p:nvSpPr>
          <p:cNvPr id="51202" name="Rectangle 2"/>
          <p:cNvSpPr txBox="1">
            <a:spLocks noChangeArrowheads="1"/>
          </p:cNvSpPr>
          <p:nvPr/>
        </p:nvSpPr>
        <p:spPr bwMode="auto">
          <a:xfrm>
            <a:off x="0" y="0"/>
            <a:ext cx="944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b="1" dirty="0" err="1" smtClean="0">
                <a:solidFill>
                  <a:srgbClr val="3399FF"/>
                </a:solidFill>
              </a:rPr>
              <a:t>Omic</a:t>
            </a:r>
            <a:r>
              <a:rPr lang="en-US" sz="3600" b="1" dirty="0" smtClean="0">
                <a:solidFill>
                  <a:srgbClr val="3399FF"/>
                </a:solidFill>
              </a:rPr>
              <a:t>’ network analysis</a:t>
            </a:r>
            <a:endParaRPr lang="en-US" sz="3600" b="1" dirty="0">
              <a:solidFill>
                <a:srgbClr val="3399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856896"/>
            <a:ext cx="4042569" cy="10294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2057399"/>
            <a:ext cx="3816000" cy="9329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6307025"/>
            <a:ext cx="62886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rgbClr val="33CCFF"/>
                </a:solidFill>
                <a:ea typeface="ＭＳ Ｐゴシック" pitchFamily="34" charset="-128"/>
              </a:rPr>
              <a:t>http://kwanjeeraw.github.io/grinn/</a:t>
            </a:r>
          </a:p>
        </p:txBody>
      </p:sp>
    </p:spTree>
    <p:extLst>
      <p:ext uri="{BB962C8B-B14F-4D97-AF65-F5344CB8AC3E}">
        <p14:creationId xmlns:p14="http://schemas.microsoft.com/office/powerpoint/2010/main" val="41764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25" y="3717925"/>
            <a:ext cx="2971800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3925" y="3741738"/>
            <a:ext cx="2992438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3717925"/>
            <a:ext cx="2109788" cy="293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8" name="Rounded Rectangle 12"/>
          <p:cNvSpPr>
            <a:spLocks noChangeArrowheads="1"/>
          </p:cNvSpPr>
          <p:nvPr/>
        </p:nvSpPr>
        <p:spPr bwMode="auto">
          <a:xfrm>
            <a:off x="2743200" y="3087688"/>
            <a:ext cx="2970213" cy="4413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5400">
            <a:solidFill>
              <a:srgbClr val="B3B3B3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sz="2400" b="1">
                <a:solidFill>
                  <a:schemeClr val="bg1"/>
                </a:solidFill>
              </a:rPr>
              <a:t>Mappings</a:t>
            </a:r>
          </a:p>
        </p:txBody>
      </p:sp>
      <p:sp>
        <p:nvSpPr>
          <p:cNvPr id="52229" name="Rounded Rectangle 13"/>
          <p:cNvSpPr>
            <a:spLocks noChangeArrowheads="1"/>
          </p:cNvSpPr>
          <p:nvPr/>
        </p:nvSpPr>
        <p:spPr bwMode="auto">
          <a:xfrm>
            <a:off x="244475" y="3087688"/>
            <a:ext cx="2101850" cy="4413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5400">
            <a:solidFill>
              <a:srgbClr val="B3B3B3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sz="2400" b="1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52230" name="Rounded Rectangle 14"/>
          <p:cNvSpPr>
            <a:spLocks noChangeArrowheads="1"/>
          </p:cNvSpPr>
          <p:nvPr/>
        </p:nvSpPr>
        <p:spPr bwMode="auto">
          <a:xfrm>
            <a:off x="6056313" y="3092450"/>
            <a:ext cx="2889250" cy="4413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5400">
            <a:solidFill>
              <a:srgbClr val="B3B3B3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sz="2400" b="1">
                <a:solidFill>
                  <a:schemeClr val="bg1"/>
                </a:solidFill>
              </a:rPr>
              <a:t>Mapped Network</a:t>
            </a:r>
          </a:p>
        </p:txBody>
      </p:sp>
      <p:sp>
        <p:nvSpPr>
          <p:cNvPr id="52231" name="TextBox 6"/>
          <p:cNvSpPr txBox="1">
            <a:spLocks noChangeArrowheads="1"/>
          </p:cNvSpPr>
          <p:nvPr/>
        </p:nvSpPr>
        <p:spPr bwMode="auto">
          <a:xfrm>
            <a:off x="2514600" y="6540500"/>
            <a:ext cx="6400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Grapov D</a:t>
            </a:r>
            <a:r>
              <a:rPr lang="en-US">
                <a:solidFill>
                  <a:srgbClr val="FFFFFF"/>
                </a:solidFill>
              </a:rPr>
              <a:t>.,American Society of Mass Spectrometry Conference (2013, 2014)</a:t>
            </a:r>
          </a:p>
        </p:txBody>
      </p:sp>
      <p:sp>
        <p:nvSpPr>
          <p:cNvPr id="52232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en-US" sz="4400" b="1">
                <a:solidFill>
                  <a:schemeClr val="bg1"/>
                </a:solidFill>
              </a:rPr>
              <a:t>Network Mapping</a:t>
            </a:r>
          </a:p>
        </p:txBody>
      </p:sp>
      <p:pic>
        <p:nvPicPr>
          <p:cNvPr id="52233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5163" y="1200150"/>
            <a:ext cx="1981200" cy="153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4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15088" y="876300"/>
            <a:ext cx="23002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5" name="Picture 1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4800" y="1181100"/>
            <a:ext cx="1905000" cy="160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6" name="Text Box 21"/>
          <p:cNvSpPr txBox="1">
            <a:spLocks noChangeArrowheads="1"/>
          </p:cNvSpPr>
          <p:nvPr/>
        </p:nvSpPr>
        <p:spPr bwMode="auto">
          <a:xfrm>
            <a:off x="2357438" y="1547813"/>
            <a:ext cx="4572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0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52237" name="Text Box 22"/>
          <p:cNvSpPr txBox="1">
            <a:spLocks noChangeArrowheads="1"/>
          </p:cNvSpPr>
          <p:nvPr/>
        </p:nvSpPr>
        <p:spPr bwMode="auto">
          <a:xfrm>
            <a:off x="5643563" y="1562100"/>
            <a:ext cx="4572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000">
                <a:solidFill>
                  <a:schemeClr val="bg1"/>
                </a:solidFill>
              </a:rPr>
              <a:t>=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 txBox="1">
            <a:spLocks noChangeArrowheads="1"/>
          </p:cNvSpPr>
          <p:nvPr/>
        </p:nvSpPr>
        <p:spPr bwMode="auto">
          <a:xfrm>
            <a:off x="-31376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3600" b="1" dirty="0" err="1" smtClean="0">
                <a:solidFill>
                  <a:srgbClr val="3399FF"/>
                </a:solidFill>
                <a:ea typeface="ＭＳ Ｐゴシック" pitchFamily="34" charset="-128"/>
              </a:rPr>
              <a:t>DeviumWeb</a:t>
            </a:r>
            <a:r>
              <a:rPr lang="en-US" sz="3600" b="1" dirty="0">
                <a:solidFill>
                  <a:schemeClr val="bg1"/>
                </a:solidFill>
                <a:ea typeface="ＭＳ Ｐゴシック" pitchFamily="34" charset="-128"/>
              </a:rPr>
              <a:t>:</a:t>
            </a:r>
            <a:r>
              <a:rPr lang="en-US" sz="3600" b="1" dirty="0" smtClean="0">
                <a:solidFill>
                  <a:schemeClr val="bg1"/>
                </a:solidFill>
                <a:ea typeface="ＭＳ Ｐゴシック" pitchFamily="34" charset="-128"/>
              </a:rPr>
              <a:t> Data analysis and visualization</a:t>
            </a:r>
            <a:endParaRPr lang="en-US" sz="3600" b="1" dirty="0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988"/>
            <a:ext cx="9144000" cy="5773994"/>
          </a:xfrm>
          <a:prstGeom prst="rect">
            <a:avLst/>
          </a:prstGeom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1524000"/>
            <a:ext cx="2819400" cy="2250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0" y="6295637"/>
            <a:ext cx="72823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rgbClr val="33CCFF"/>
                </a:solidFill>
                <a:ea typeface="ＭＳ Ｐゴシック" pitchFamily="34" charset="-128"/>
              </a:rPr>
              <a:t>https://github.com/dgrapov/DeviumWeb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6834</TotalTime>
  <Words>179</Words>
  <Application>Microsoft Office PowerPoint</Application>
  <PresentationFormat>On-screen Show (4:3)</PresentationFormat>
  <Paragraphs>49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MS PGothic</vt:lpstr>
      <vt:lpstr>MS PGothic</vt:lpstr>
      <vt:lpstr>Arial</vt:lpstr>
      <vt:lpstr>Calibri</vt:lpstr>
      <vt:lpstr>Georgia</vt:lpstr>
      <vt:lpstr>Default Design</vt:lpstr>
      <vt:lpstr>Office Theme</vt:lpstr>
      <vt:lpstr>1_Default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Drexel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Principal Components Analysis</dc:title>
  <dc:creator>Node</dc:creator>
  <cp:lastModifiedBy>Dmitry</cp:lastModifiedBy>
  <cp:revision>343</cp:revision>
  <cp:lastPrinted>2014-02-11T01:15:17Z</cp:lastPrinted>
  <dcterms:created xsi:type="dcterms:W3CDTF">2012-07-30T02:59:41Z</dcterms:created>
  <dcterms:modified xsi:type="dcterms:W3CDTF">2015-10-10T01:29:01Z</dcterms:modified>
</cp:coreProperties>
</file>